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67" r:id="rId9"/>
    <p:sldId id="275" r:id="rId10"/>
    <p:sldId id="276" r:id="rId11"/>
    <p:sldId id="277" r:id="rId12"/>
    <p:sldId id="279" r:id="rId13"/>
    <p:sldId id="270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6A55-10C9-47FA-BC10-B7D6EBA46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B5980-4189-40C0-9198-5D83D791E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514D-D81C-4773-8D9F-04CD41A9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915A6-4459-4708-B565-B4E54997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EEFEF-F532-4C06-9EB8-21F364BB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0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B13D-138F-4D1E-9FD0-B2CE92B0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34DA4-D976-4885-9388-D59E2AB0B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2746B-BAC9-4086-9B87-79FA244D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8279-FC2A-4740-A548-4FA90745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4870E-1D3A-4C9C-BFD2-707C06FA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BBC85E-946F-4445-A00C-DD0C6A7904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EC44D-5E83-48C3-9191-15986F48D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BA549-2CBB-4787-9F10-0E75AC6F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4A934-95BD-48BE-B40D-78DF8D84A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C5AA-5E5C-4DEA-9674-7D1887C4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9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EB47-14E4-4B74-803E-981F545C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BAC22-8473-4CB5-9857-A879ACE0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F7E6C-4D56-47D4-BB7E-B5B9D5DF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EEF97-5F19-4D01-B738-0A2BE03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81263-5DEA-44BC-BBB1-B591B529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4173-D804-42ED-8E30-36856128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A27A-5C7A-4668-9001-0C962A146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FB897-60F9-4C8F-A73B-1A8BBA0A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E0333-8350-4C96-A0B5-13525BE1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048E-7959-481B-9C37-055EC02B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7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F73C-46D4-43AA-8B08-EF815519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C43B-D4C8-46EA-B8FE-20199F8AA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0E923-F33F-412F-8486-B1CFC2F9E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061E0-C835-4533-9F26-025D7C9A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D7D14-3EA2-4C3D-8407-063F9489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D0C3B-E1B2-4D49-AE7A-A800B784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5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514A-6CCD-47DB-B098-544E946CF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3C526-1D1D-42E1-A632-00CE339FC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1F150-D40C-480F-AB55-19B54A6EF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23352-4F69-443D-B648-5C7275B2B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55EB2-8033-4B24-B1C6-0AFB0E347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F9031-9DC4-43AC-B836-6D800FC5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83695-55B7-4693-96AA-33E16AE1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F64D8-1EB2-42D0-9747-A905EA50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12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3138-78DE-4B4E-9F3B-F9E50AF5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9C800-EEC4-4B11-A4CA-BD4E2B80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2CA85-A8C8-4909-BDCE-0194E5D5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4A1C9-7EBA-42F4-9803-FA402A16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6D476-3AC9-4E5A-8354-EC67B803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07303-FE30-4F25-9E57-5F0A22FE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780F-7628-48C6-A1C6-32C9D08F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6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07DE-E126-48DE-9765-E132F5A5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AC07C-D954-4738-B97D-9A547DAAC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171BC-EB94-4352-9B58-2E1E41734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46500-61FB-4CB2-B39E-DA534E5C6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1A46F-6642-4C26-88F8-3E792D35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6D7BB-20DB-4F7C-998E-448066ED3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3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4322-B86E-4070-A68F-F5C9F0C5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97441C-75F7-4CDC-912F-7B3A9A778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BBFBD-54B1-4512-9206-D67A7CA09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BAA27-077B-4484-8551-FF3BD52B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930BD-5315-4D86-8C41-884E6203F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DF65D-752A-48E4-96CE-C51B0695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9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7ED85-2053-4883-B5A8-4A470956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5FB4F-D198-447A-B5CF-07AC31BCE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8870E-E558-4A74-ACA9-FFB7DFFDE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8B02D-D306-4A36-8CE6-4A2183131588}" type="datetimeFigureOut">
              <a:rPr lang="en-US" smtClean="0"/>
              <a:t>07-Sep-22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7FB25-21C9-4550-BC07-CBE330F5F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B324C-F062-46E1-AD47-9A098A113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5BBF5-0D9C-4764-80D2-443159B0D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37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33641-F674-3938-3F7F-F0AF949A5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-3122" r="12190" b="12213"/>
          <a:stretch/>
        </p:blipFill>
        <p:spPr>
          <a:xfrm>
            <a:off x="2891995" y="-351144"/>
            <a:ext cx="9221312" cy="7295331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8541C-2074-4826-BF1D-A33E02440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7266987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kern="1200" dirty="0">
                <a:latin typeface="+mj-lt"/>
                <a:ea typeface="+mj-ea"/>
                <a:cs typeface="+mj-cs"/>
              </a:rPr>
              <a:t>“Don’t Drop the Package” Autonomous Forklift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F4F26-692C-42AD-8BC1-A3B6061E8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 err="1"/>
              <a:t>Avigail</a:t>
            </a:r>
            <a:r>
              <a:rPr lang="en-US" sz="1900" dirty="0"/>
              <a:t> Ben Eliyahu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Guy Eisenberg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Inbar </a:t>
            </a:r>
            <a:r>
              <a:rPr lang="en-US" sz="1900" dirty="0" err="1"/>
              <a:t>Strull</a:t>
            </a:r>
            <a:r>
              <a:rPr lang="en-US" sz="1900" dirty="0"/>
              <a:t> (partial contribution)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253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09EB-B391-44D2-839C-83EB773D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567832"/>
            <a:ext cx="6478513" cy="46466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9C0388-D168-D91E-399D-CA6B2667638A}"/>
              </a:ext>
            </a:extLst>
          </p:cNvPr>
          <p:cNvSpPr txBox="1">
            <a:spLocks/>
          </p:cNvSpPr>
          <p:nvPr/>
        </p:nvSpPr>
        <p:spPr>
          <a:xfrm>
            <a:off x="375243" y="1737283"/>
            <a:ext cx="3962061" cy="4516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Path Calculations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Reducing Points</a:t>
            </a:r>
          </a:p>
          <a:p>
            <a:pPr algn="ctr"/>
            <a:r>
              <a:rPr lang="en-US" sz="4000" b="1" dirty="0"/>
              <a:t>Douglas </a:t>
            </a:r>
            <a:r>
              <a:rPr lang="en-US" sz="4000" b="1" dirty="0" err="1"/>
              <a:t>Peuker</a:t>
            </a:r>
            <a:br>
              <a:rPr lang="en-US" sz="4000" b="1" dirty="0"/>
            </a:br>
            <a:br>
              <a:rPr lang="en-US" sz="4000" dirty="0">
                <a:latin typeface="Calibri" panose="020F0502020204030204" pitchFamily="34" charset="0"/>
              </a:rPr>
            </a:br>
            <a:endParaRPr lang="en-US" sz="4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BA1136-CDF0-E5CD-607B-FEA74EBF5A3A}"/>
              </a:ext>
            </a:extLst>
          </p:cNvPr>
          <p:cNvSpPr txBox="1">
            <a:spLocks/>
          </p:cNvSpPr>
          <p:nvPr/>
        </p:nvSpPr>
        <p:spPr>
          <a:xfrm>
            <a:off x="4801796" y="1606944"/>
            <a:ext cx="6478513" cy="464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Using Douglas </a:t>
            </a:r>
            <a:r>
              <a:rPr lang="en-US" sz="2400" dirty="0" err="1">
                <a:latin typeface="Calibri" panose="020F0502020204030204" pitchFamily="34" charset="0"/>
              </a:rPr>
              <a:t>Peuker</a:t>
            </a:r>
            <a:r>
              <a:rPr lang="en-US" sz="2400" dirty="0">
                <a:latin typeface="Calibri" panose="020F0502020204030204" pitchFamily="34" charset="0"/>
              </a:rPr>
              <a:t> algorithm considering collision detection</a:t>
            </a: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F560995-E5E0-C82A-5DD1-46DFD2F1B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07" y="3627588"/>
            <a:ext cx="6543881" cy="208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7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9C0388-D168-D91E-399D-CA6B2667638A}"/>
              </a:ext>
            </a:extLst>
          </p:cNvPr>
          <p:cNvSpPr txBox="1">
            <a:spLocks/>
          </p:cNvSpPr>
          <p:nvPr/>
        </p:nvSpPr>
        <p:spPr>
          <a:xfrm>
            <a:off x="375243" y="1737283"/>
            <a:ext cx="3962061" cy="4516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Path Calculations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Smoothing Turns  Using Circular Arcs</a:t>
            </a:r>
            <a:br>
              <a:rPr lang="en-US" sz="4000" b="1" dirty="0"/>
            </a:br>
            <a:br>
              <a:rPr lang="en-US" sz="4000" dirty="0">
                <a:latin typeface="Calibri" panose="020F0502020204030204" pitchFamily="34" charset="0"/>
              </a:rPr>
            </a:br>
            <a:endParaRPr lang="en-US" sz="4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BA1136-CDF0-E5CD-607B-FEA74EBF5A3A}"/>
              </a:ext>
            </a:extLst>
          </p:cNvPr>
          <p:cNvSpPr txBox="1">
            <a:spLocks/>
          </p:cNvSpPr>
          <p:nvPr/>
        </p:nvSpPr>
        <p:spPr>
          <a:xfrm>
            <a:off x="4607120" y="686070"/>
            <a:ext cx="7206399" cy="464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For a given turn, fit a circle that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is tangent to both segments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goes through the closer midpoint</a:t>
            </a:r>
          </a:p>
          <a:p>
            <a:pPr lvl="1"/>
            <a:endParaRPr lang="en-US" sz="800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Calculate the arc start and end points</a:t>
            </a:r>
          </a:p>
          <a:p>
            <a:pPr marL="457200" indent="-457200">
              <a:buFont typeface="+mj-lt"/>
              <a:buAutoNum type="arabicPeriod"/>
            </a:pPr>
            <a:endParaRPr lang="en-US" sz="800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Check if the arc collides with an obstacle using a custom collision detector for arcs</a:t>
            </a:r>
          </a:p>
          <a:p>
            <a:pPr marL="457200" indent="-457200">
              <a:buFont typeface="+mj-lt"/>
              <a:buAutoNum type="arabicPeriod"/>
            </a:pPr>
            <a:endParaRPr lang="en-US" sz="800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</a:rPr>
              <a:t>If the arc does collide, perform a binary search to find the optimal arc that does not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45F4B8-0096-4124-83C8-5DCE4D64C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750" y="5078317"/>
            <a:ext cx="1753079" cy="1577254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3B69F8-FF57-444E-B7F2-96738CA15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82" y="5010967"/>
            <a:ext cx="1753079" cy="161703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A09DE64-2084-4291-976D-B9C7DBF47EBF}"/>
              </a:ext>
            </a:extLst>
          </p:cNvPr>
          <p:cNvSpPr/>
          <p:nvPr/>
        </p:nvSpPr>
        <p:spPr>
          <a:xfrm>
            <a:off x="8238516" y="5501590"/>
            <a:ext cx="1242110" cy="412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3CA260-797E-4EF5-9DBD-AB929DC7ACA8}"/>
              </a:ext>
            </a:extLst>
          </p:cNvPr>
          <p:cNvGrpSpPr/>
          <p:nvPr/>
        </p:nvGrpSpPr>
        <p:grpSpPr>
          <a:xfrm>
            <a:off x="1263776" y="4533810"/>
            <a:ext cx="3369220" cy="1740599"/>
            <a:chOff x="1263776" y="4533810"/>
            <a:chExt cx="3369220" cy="174059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9D6B89C-011F-4E10-82BD-6D4597C86CB1}"/>
                </a:ext>
              </a:extLst>
            </p:cNvPr>
            <p:cNvGrpSpPr/>
            <p:nvPr/>
          </p:nvGrpSpPr>
          <p:grpSpPr>
            <a:xfrm rot="20761282">
              <a:off x="1263776" y="4533810"/>
              <a:ext cx="3369220" cy="1740599"/>
              <a:chOff x="1709767" y="4604642"/>
              <a:chExt cx="2757712" cy="142468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7AB7DF-B516-4E17-BB2F-335B228CD9C9}"/>
                  </a:ext>
                </a:extLst>
              </p:cNvPr>
              <p:cNvSpPr/>
              <p:nvPr/>
            </p:nvSpPr>
            <p:spPr>
              <a:xfrm>
                <a:off x="1828800" y="4762500"/>
                <a:ext cx="1266825" cy="1266825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16B9EA8-E719-443E-BABC-57D9995B4CF8}"/>
                  </a:ext>
                </a:extLst>
              </p:cNvPr>
              <p:cNvCxnSpPr/>
              <p:nvPr/>
            </p:nvCxnSpPr>
            <p:spPr>
              <a:xfrm flipH="1">
                <a:off x="1752600" y="4762500"/>
                <a:ext cx="142875" cy="11518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5A93E31-0F60-402C-BB8B-A93B93CAED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9482" y="4647475"/>
                <a:ext cx="2534022" cy="12491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A901A38-E58E-4BF2-AEBD-079E5108ADAE}"/>
                  </a:ext>
                </a:extLst>
              </p:cNvPr>
              <p:cNvSpPr/>
              <p:nvPr/>
            </p:nvSpPr>
            <p:spPr>
              <a:xfrm>
                <a:off x="1863263" y="4744234"/>
                <a:ext cx="85666" cy="85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20C7718-3271-4528-920C-FE323841B61C}"/>
                  </a:ext>
                </a:extLst>
              </p:cNvPr>
              <p:cNvSpPr/>
              <p:nvPr/>
            </p:nvSpPr>
            <p:spPr>
              <a:xfrm>
                <a:off x="1709767" y="5815622"/>
                <a:ext cx="85666" cy="85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227AB1F-64CB-4AA5-BE40-D15B10FE6608}"/>
                  </a:ext>
                </a:extLst>
              </p:cNvPr>
              <p:cNvSpPr/>
              <p:nvPr/>
            </p:nvSpPr>
            <p:spPr>
              <a:xfrm>
                <a:off x="4381813" y="4604642"/>
                <a:ext cx="85666" cy="856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1FFAEE-35EC-45E2-A3BD-007F4372D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1650" y="5286375"/>
                <a:ext cx="123825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23CB7BA-4592-4CBA-970F-F30E7A531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6686" y="4642683"/>
                <a:ext cx="0" cy="139592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FC51FA0-9224-4478-ABCA-EBBFEC84A45B}"/>
                  </a:ext>
                </a:extLst>
              </p:cNvPr>
              <p:cNvSpPr/>
              <p:nvPr/>
            </p:nvSpPr>
            <p:spPr>
              <a:xfrm>
                <a:off x="2433667" y="5347108"/>
                <a:ext cx="85666" cy="85666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BD9E75C-1281-4675-920B-1260E08D8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4113" y="4762500"/>
                <a:ext cx="44575" cy="597153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B39981A-C3FB-48C6-90C0-AF299D3EF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4627" y="5297212"/>
                <a:ext cx="662161" cy="100541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772241-DEE8-4B9C-8C58-54F996FC66D1}"/>
                </a:ext>
              </a:extLst>
            </p:cNvPr>
            <p:cNvSpPr/>
            <p:nvPr/>
          </p:nvSpPr>
          <p:spPr>
            <a:xfrm rot="20523641">
              <a:off x="1880370" y="4969510"/>
              <a:ext cx="149209" cy="1654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733F1B-8C94-405E-AFBB-B4499B3BC379}"/>
                </a:ext>
              </a:extLst>
            </p:cNvPr>
            <p:cNvSpPr/>
            <p:nvPr/>
          </p:nvSpPr>
          <p:spPr>
            <a:xfrm rot="21270648">
              <a:off x="1460358" y="5569279"/>
              <a:ext cx="149209" cy="1654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E166EB-523C-42BF-B9D1-17BA7643C395}"/>
                </a:ext>
              </a:extLst>
            </p:cNvPr>
            <p:cNvCxnSpPr>
              <a:cxnSpLocks/>
              <a:stCxn id="27" idx="5"/>
              <a:endCxn id="40" idx="1"/>
            </p:cNvCxnSpPr>
            <p:nvPr/>
          </p:nvCxnSpPr>
          <p:spPr>
            <a:xfrm>
              <a:off x="1434880" y="5151822"/>
              <a:ext cx="764480" cy="49246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9589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9C0388-D168-D91E-399D-CA6B2667638A}"/>
              </a:ext>
            </a:extLst>
          </p:cNvPr>
          <p:cNvSpPr txBox="1">
            <a:spLocks/>
          </p:cNvSpPr>
          <p:nvPr/>
        </p:nvSpPr>
        <p:spPr>
          <a:xfrm>
            <a:off x="365098" y="1597481"/>
            <a:ext cx="3962061" cy="4516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Path Calculations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Calculating Optimal Speeds</a:t>
            </a:r>
            <a:br>
              <a:rPr lang="en-US" sz="4000" b="1" dirty="0"/>
            </a:br>
            <a:br>
              <a:rPr lang="en-US" sz="4000" dirty="0">
                <a:latin typeface="Calibri" panose="020F0502020204030204" pitchFamily="34" charset="0"/>
              </a:rPr>
            </a:br>
            <a:endParaRPr 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9BA1136-CDF0-E5CD-607B-FEA74EBF5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1796" y="857251"/>
                <a:ext cx="6478513" cy="5712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sz="2300" dirty="0">
                    <a:latin typeface="Calibri" panose="020F0502020204030204" pitchFamily="34" charset="0"/>
                  </a:rPr>
                  <a:t>Calculate the maximum tangent speed for each circular arc: </a:t>
                </a:r>
                <a:br>
                  <a:rPr lang="en-US" sz="2300" dirty="0"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3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</m:oMath>
                </a14:m>
                <a:br>
                  <a:rPr lang="en-US" sz="2300" dirty="0">
                    <a:latin typeface="Calibri" panose="020F0502020204030204" pitchFamily="34" charset="0"/>
                  </a:rPr>
                </a:br>
                <a:endParaRPr lang="en-US" sz="2300" dirty="0">
                  <a:latin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800" dirty="0">
                  <a:latin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300" dirty="0">
                    <a:latin typeface="Calibri" panose="020F0502020204030204" pitchFamily="34" charset="0"/>
                  </a:rPr>
                  <a:t>Find sequences of consecutives arcs and give all of them the same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sz="2300" dirty="0">
                  <a:latin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800" dirty="0">
                  <a:latin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300" dirty="0">
                    <a:latin typeface="Calibri" panose="020F0502020204030204" pitchFamily="34" charset="0"/>
                  </a:rPr>
                  <a:t>Calculate the linear acceleration of the segments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800" dirty="0">
                  <a:latin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300" dirty="0">
                    <a:latin typeface="Calibri" panose="020F0502020204030204" pitchFamily="34" charset="0"/>
                  </a:rPr>
                  <a:t>If a value of linear acceleration exceeds the maximum – reduce it and adjust the rest of the speeds accordingly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800" dirty="0">
                  <a:latin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300" dirty="0">
                    <a:latin typeface="Calibri" panose="020F0502020204030204" pitchFamily="34" charset="0"/>
                  </a:rPr>
                  <a:t>Calculate the maximum midpoint speed of the segment: </a:t>
                </a:r>
                <a:br>
                  <a:rPr lang="en-US" sz="2400" dirty="0"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2300" dirty="0">
                  <a:latin typeface="Calibri" panose="020F050202020403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9BA1136-CDF0-E5CD-607B-FEA74EBF5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796" y="857251"/>
                <a:ext cx="6478513" cy="5712264"/>
              </a:xfrm>
              <a:prstGeom prst="rect">
                <a:avLst/>
              </a:prstGeom>
              <a:blipFill>
                <a:blip r:embed="rId2"/>
                <a:stretch>
                  <a:fillRect l="-1412" t="-2028" r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1D253F2-E35C-42BF-A2D8-29FA7C73C6CE}"/>
              </a:ext>
            </a:extLst>
          </p:cNvPr>
          <p:cNvGrpSpPr/>
          <p:nvPr/>
        </p:nvGrpSpPr>
        <p:grpSpPr>
          <a:xfrm>
            <a:off x="313164" y="4081654"/>
            <a:ext cx="4066345" cy="4314172"/>
            <a:chOff x="871676" y="3982334"/>
            <a:chExt cx="2547799" cy="27030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92299-841C-4C21-AA08-2103CBA2D7FB}"/>
                </a:ext>
              </a:extLst>
            </p:cNvPr>
            <p:cNvSpPr/>
            <p:nvPr/>
          </p:nvSpPr>
          <p:spPr>
            <a:xfrm rot="19262539">
              <a:off x="1398290" y="4551153"/>
              <a:ext cx="599163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955220-23C6-46CA-8176-73B512DD9D09}"/>
                </a:ext>
              </a:extLst>
            </p:cNvPr>
            <p:cNvSpPr/>
            <p:nvPr/>
          </p:nvSpPr>
          <p:spPr>
            <a:xfrm>
              <a:off x="2286000" y="5531519"/>
              <a:ext cx="123885" cy="12388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EB6D7C8-351B-4060-BA7D-CFF301FF21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5214" y="4280282"/>
              <a:ext cx="376689" cy="4935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5582557-8468-4381-B014-8DC801ED72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8285" y="4392237"/>
              <a:ext cx="467906" cy="37202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0F8050-9489-4E9E-8D59-AB6E506B8318}"/>
                    </a:ext>
                  </a:extLst>
                </p:cNvPr>
                <p:cNvSpPr txBox="1"/>
                <p:nvPr/>
              </p:nvSpPr>
              <p:spPr>
                <a:xfrm>
                  <a:off x="1925838" y="4165070"/>
                  <a:ext cx="7083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0F8050-9489-4E9E-8D59-AB6E506B8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5838" y="4165070"/>
                  <a:ext cx="70838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C7A6738-3BA8-47A7-A60E-5ACC1235C0CB}"/>
                    </a:ext>
                  </a:extLst>
                </p:cNvPr>
                <p:cNvSpPr txBox="1"/>
                <p:nvPr/>
              </p:nvSpPr>
              <p:spPr>
                <a:xfrm>
                  <a:off x="871676" y="3982334"/>
                  <a:ext cx="7083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C7A6738-3BA8-47A7-A60E-5ACC1235C0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676" y="3982334"/>
                  <a:ext cx="70838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44AA9D2-A937-496C-AF3C-85B25931F52D}"/>
                </a:ext>
              </a:extLst>
            </p:cNvPr>
            <p:cNvSpPr/>
            <p:nvPr/>
          </p:nvSpPr>
          <p:spPr>
            <a:xfrm>
              <a:off x="1272784" y="4538720"/>
              <a:ext cx="2146691" cy="2146691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50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60898-F4C1-4C91-987A-3F54CB7C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Future Potential Improvements</a:t>
            </a:r>
            <a:br>
              <a:rPr lang="en-US" sz="4000" b="1" dirty="0"/>
            </a:br>
            <a:br>
              <a:rPr lang="en-US" sz="4000" b="1" dirty="0"/>
            </a:br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09EB-B391-44D2-839C-83EB773D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528" y="1489660"/>
            <a:ext cx="6943005" cy="4516361"/>
          </a:xfrm>
        </p:spPr>
        <p:txBody>
          <a:bodyPr>
            <a:normAutofit/>
          </a:bodyPr>
          <a:lstStyle/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Fix tangential speed of short arcs</a:t>
            </a:r>
          </a:p>
          <a:p>
            <a:endParaRPr lang="en-US" sz="8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Acceleration during circular arc motion</a:t>
            </a:r>
          </a:p>
          <a:p>
            <a:endParaRPr lang="en-US" sz="800" dirty="0">
              <a:latin typeface="Calibri" panose="020F0502020204030204" pitchFamily="34" charset="0"/>
            </a:endParaRPr>
          </a:p>
          <a:p>
            <a:r>
              <a:rPr lang="en-US" sz="2400" dirty="0"/>
              <a:t>Optimize path by traversal time</a:t>
            </a:r>
          </a:p>
          <a:p>
            <a:endParaRPr lang="en-US" sz="800" dirty="0"/>
          </a:p>
          <a:p>
            <a:r>
              <a:rPr lang="en-US" sz="2400" dirty="0"/>
              <a:t>Sample in a 3D configuration space that includes the azimuth of the robot</a:t>
            </a:r>
          </a:p>
          <a:p>
            <a:endParaRPr lang="en-US" sz="800" dirty="0"/>
          </a:p>
          <a:p>
            <a:r>
              <a:rPr lang="en-US" sz="2400" dirty="0"/>
              <a:t>Using </a:t>
            </a:r>
            <a:r>
              <a:rPr lang="en-US" sz="2400" dirty="0">
                <a:latin typeface="Calibri" panose="020F0502020204030204" pitchFamily="34" charset="0"/>
              </a:rPr>
              <a:t>C-PRM and Path Hybridization </a:t>
            </a:r>
            <a:endParaRPr lang="en-US" sz="2400" dirty="0"/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9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09EB-B391-44D2-839C-83EB773D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567832"/>
            <a:ext cx="6478513" cy="46466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9C0388-D168-D91E-399D-CA6B2667638A}"/>
              </a:ext>
            </a:extLst>
          </p:cNvPr>
          <p:cNvSpPr txBox="1">
            <a:spLocks/>
          </p:cNvSpPr>
          <p:nvPr/>
        </p:nvSpPr>
        <p:spPr>
          <a:xfrm>
            <a:off x="375243" y="1737283"/>
            <a:ext cx="3962061" cy="4516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Visuals</a:t>
            </a:r>
            <a:br>
              <a:rPr lang="en-US" sz="4000" b="1" dirty="0"/>
            </a:br>
            <a:br>
              <a:rPr lang="en-US" sz="4000" dirty="0">
                <a:latin typeface="Calibri" panose="020F0502020204030204" pitchFamily="34" charset="0"/>
              </a:rPr>
            </a:br>
            <a:endParaRPr lang="en-US" sz="4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BA1136-CDF0-E5CD-607B-FEA74EBF5A3A}"/>
              </a:ext>
            </a:extLst>
          </p:cNvPr>
          <p:cNvSpPr txBox="1">
            <a:spLocks/>
          </p:cNvSpPr>
          <p:nvPr/>
        </p:nvSpPr>
        <p:spPr>
          <a:xfrm>
            <a:off x="4801796" y="1606944"/>
            <a:ext cx="6478513" cy="464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39487-76EC-80A0-619B-7D34EDA4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54" y="2279688"/>
            <a:ext cx="2951319" cy="3192344"/>
          </a:xfrm>
          <a:prstGeom prst="rect">
            <a:avLst/>
          </a:prstGeom>
        </p:spPr>
      </p:pic>
      <p:pic>
        <p:nvPicPr>
          <p:cNvPr id="9" name="IMG_0279">
            <a:hlinkClick r:id="" action="ppaction://media"/>
            <a:extLst>
              <a:ext uri="{FF2B5EF4-FFF2-40B4-BE49-F238E27FC236}">
                <a16:creationId xmlns:a16="http://schemas.microsoft.com/office/drawing/2014/main" id="{BE11F609-F997-BB05-CBB6-C456A53DA9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0490" y="1737283"/>
            <a:ext cx="6639553" cy="37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7649-580D-4B46-A563-98041777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Goal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F17A7-5E4A-4047-8E17-FBE2CF178C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1782981"/>
                <a:ext cx="6901193" cy="4393982"/>
              </a:xfrm>
            </p:spPr>
            <p:txBody>
              <a:bodyPr>
                <a:normAutofit/>
              </a:bodyPr>
              <a:lstStyle/>
              <a:p>
                <a:endParaRPr lang="en-US" sz="2000" dirty="0"/>
              </a:p>
              <a:p>
                <a:r>
                  <a:rPr lang="en-US" sz="2000" dirty="0"/>
                  <a:t>Transportation of cargo through a given environment with obstacles as fast as possible </a:t>
                </a:r>
                <a:r>
                  <a:rPr lang="en-US" sz="2000" b="1" dirty="0"/>
                  <a:t>without dropping it</a:t>
                </a:r>
                <a:endParaRPr lang="he-IL" sz="2000" b="1" dirty="0"/>
              </a:p>
              <a:p>
                <a:endParaRPr lang="he-IL" sz="2000" b="1" dirty="0"/>
              </a:p>
              <a:p>
                <a:r>
                  <a:rPr lang="en-US" sz="2000" u="sng" dirty="0"/>
                  <a:t>Parameters</a:t>
                </a:r>
                <a:r>
                  <a:rPr lang="en-US" sz="2000" b="1" dirty="0"/>
                  <a:t>:</a:t>
                </a:r>
              </a:p>
              <a:p>
                <a:pPr lvl="1"/>
                <a:r>
                  <a:rPr lang="en-US" sz="2000" dirty="0"/>
                  <a:t>Short path</a:t>
                </a:r>
              </a:p>
              <a:p>
                <a:pPr lvl="1"/>
                <a:r>
                  <a:rPr lang="en-US" sz="2000" dirty="0"/>
                  <a:t>Non-holonomic movement</a:t>
                </a:r>
              </a:p>
              <a:p>
                <a:pPr lvl="1"/>
                <a:r>
                  <a:rPr lang="en-US" sz="2000" dirty="0"/>
                  <a:t>Large angles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arcs with large radii</a:t>
                </a:r>
              </a:p>
              <a:p>
                <a:pPr lvl="1"/>
                <a:r>
                  <a:rPr lang="en-US" sz="2000" dirty="0"/>
                  <a:t>Optimal acceleration</a:t>
                </a: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F17A7-5E4A-4047-8E17-FBE2CF178C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1782981"/>
                <a:ext cx="6901193" cy="4393982"/>
              </a:xfr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72BF5DF-5271-6749-C130-FE27409A5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458" y="713128"/>
            <a:ext cx="2450958" cy="2635439"/>
          </a:xfrm>
          <a:prstGeom prst="rect">
            <a:avLst/>
          </a:prstGeom>
        </p:spPr>
      </p:pic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8A361-A5B2-6181-EA33-23B131F3E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870" y="3509433"/>
            <a:ext cx="2457546" cy="2635439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BD3B8BA-4503-CAF1-C0A4-DFCA13197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48" y="3618992"/>
            <a:ext cx="2644713" cy="22678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A3B599-B12A-4B1E-B9EF-F61B03DAA2CB}"/>
              </a:ext>
            </a:extLst>
          </p:cNvPr>
          <p:cNvSpPr/>
          <p:nvPr/>
        </p:nvSpPr>
        <p:spPr>
          <a:xfrm>
            <a:off x="8188128" y="3509433"/>
            <a:ext cx="2382700" cy="25550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8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60898-F4C1-4C91-987A-3F54CB7C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Technical 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09EB-B391-44D2-839C-83EB773D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>
                <a:latin typeface="Calibri" panose="020F0502020204030204" pitchFamily="34" charset="0"/>
              </a:rPr>
              <a:t>Assumptions</a:t>
            </a:r>
            <a:r>
              <a:rPr lang="en-US" sz="2400" dirty="0">
                <a:latin typeface="Calibri" panose="020F0502020204030204" pitchFamily="34" charset="0"/>
              </a:rPr>
              <a:t>:</a:t>
            </a:r>
          </a:p>
          <a:p>
            <a:r>
              <a:rPr lang="en-US" sz="2400" dirty="0">
                <a:latin typeface="Calibri" panose="020F0502020204030204" pitchFamily="34" charset="0"/>
              </a:rPr>
              <a:t>Map is known to the robot</a:t>
            </a:r>
          </a:p>
          <a:p>
            <a:r>
              <a:rPr lang="en-US" sz="2400" dirty="0">
                <a:latin typeface="Calibri" panose="020F0502020204030204" pitchFamily="34" charset="0"/>
              </a:rPr>
              <a:t>Static obstacles 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u="sng" dirty="0"/>
              <a:t>Tools</a:t>
            </a:r>
            <a:r>
              <a:rPr lang="en-US" sz="2400" dirty="0"/>
              <a:t>:</a:t>
            </a:r>
          </a:p>
          <a:p>
            <a:r>
              <a:rPr lang="en-US" sz="2400" dirty="0">
                <a:latin typeface="Calibri" panose="020F0502020204030204" pitchFamily="34" charset="0"/>
              </a:rPr>
              <a:t>Physical robot </a:t>
            </a:r>
            <a:r>
              <a:rPr lang="en-US" sz="2400" dirty="0" err="1">
                <a:latin typeface="Calibri" panose="020F0502020204030204" pitchFamily="34" charset="0"/>
              </a:rPr>
              <a:t>Robomaster</a:t>
            </a:r>
            <a:r>
              <a:rPr lang="en-US" sz="2400" dirty="0">
                <a:latin typeface="Calibri" panose="020F0502020204030204" pitchFamily="34" charset="0"/>
              </a:rPr>
              <a:t> EP Core</a:t>
            </a:r>
          </a:p>
          <a:p>
            <a:r>
              <a:rPr lang="en-US" sz="2400" dirty="0">
                <a:latin typeface="Calibri" panose="020F0502020204030204" pitchFamily="34" charset="0"/>
              </a:rPr>
              <a:t>CGAL Python bindings</a:t>
            </a:r>
          </a:p>
          <a:p>
            <a:r>
              <a:rPr lang="en-US" sz="2400" dirty="0" err="1">
                <a:latin typeface="Calibri" panose="020F0502020204030204" pitchFamily="34" charset="0"/>
              </a:rPr>
              <a:t>DiscoPygal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Geometric calculations</a:t>
            </a:r>
          </a:p>
          <a:p>
            <a:r>
              <a:rPr lang="en-US" sz="2400" dirty="0">
                <a:latin typeface="Calibri" panose="020F0502020204030204" pitchFamily="34" charset="0"/>
              </a:rPr>
              <a:t>Mechanics force calculations</a:t>
            </a: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DFAA6-E555-4A42-9ADD-AE3774D5A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09" y="2918909"/>
            <a:ext cx="2931952" cy="2074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45539-CDFA-47CA-885F-3D6149B34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11" y="4049486"/>
            <a:ext cx="2001138" cy="20748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28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031C4-EDF6-4AFF-ADF5-FA0F03DE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4054289" cy="4516360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/>
              <a:t>Achieving the Goal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Robot-wise</a:t>
            </a:r>
            <a:br>
              <a:rPr lang="en-US" sz="2400" b="1" dirty="0"/>
            </a:br>
            <a:endParaRPr lang="en-US" sz="4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03633-D04C-42BD-B772-8365768DB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166" y="1856317"/>
            <a:ext cx="6478513" cy="4516361"/>
          </a:xfrm>
        </p:spPr>
        <p:txBody>
          <a:bodyPr numCol="1">
            <a:normAutofit/>
          </a:bodyPr>
          <a:lstStyle/>
          <a:p>
            <a:pPr lvl="1"/>
            <a:endParaRPr lang="en-US" sz="2400" dirty="0"/>
          </a:p>
          <a:p>
            <a:pPr lvl="1"/>
            <a:r>
              <a:rPr lang="en-US" sz="2400" dirty="0"/>
              <a:t>Comfortable API for non-holonomic movement</a:t>
            </a:r>
          </a:p>
          <a:p>
            <a:pPr marL="457200" lvl="1" indent="0">
              <a:buNone/>
            </a:pPr>
            <a:endParaRPr lang="en-US" sz="800" dirty="0"/>
          </a:p>
          <a:p>
            <a:pPr lvl="1"/>
            <a:r>
              <a:rPr lang="en-US" dirty="0"/>
              <a:t>Accelerating/decelerating straight line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Circular arc with constant speed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Finding the robot’s upper-limit acceleration from empiric measurements</a:t>
            </a:r>
          </a:p>
          <a:p>
            <a:pPr marL="1428750" lvl="2" indent="-514350">
              <a:buFont typeface="+mj-lt"/>
              <a:buAutoNum type="romanUcPeriod"/>
            </a:pPr>
            <a:endParaRPr lang="en-US" dirty="0"/>
          </a:p>
          <a:p>
            <a:pPr marL="1428750" lvl="2" indent="-514350">
              <a:buFont typeface="+mj-lt"/>
              <a:buAutoNum type="romanUcPeriod"/>
            </a:pPr>
            <a:endParaRPr lang="en-US" dirty="0"/>
          </a:p>
          <a:p>
            <a:pPr marL="1428750" lvl="2" indent="-514350">
              <a:buFont typeface="+mj-lt"/>
              <a:buAutoNum type="romanUcPeriod"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6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031C4-EDF6-4AFF-ADF5-FA0F03DE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4054289" cy="4516360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/>
              <a:t>Achieving the Goal</a:t>
            </a:r>
            <a:br>
              <a:rPr lang="en-US" sz="4000" dirty="0"/>
            </a:br>
            <a:br>
              <a:rPr lang="en-US" sz="4000" dirty="0"/>
            </a:br>
            <a:r>
              <a:rPr lang="en-US" sz="4000" b="1" dirty="0"/>
              <a:t>Path-wise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03633-D04C-42BD-B772-8365768DB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 numCol="1">
            <a:normAutofit/>
          </a:bodyPr>
          <a:lstStyle/>
          <a:p>
            <a:r>
              <a:rPr lang="en-US" sz="2400" dirty="0"/>
              <a:t>PRM from </a:t>
            </a:r>
            <a:r>
              <a:rPr lang="en-US" sz="2400" dirty="0" err="1"/>
              <a:t>DiscoPygal</a:t>
            </a:r>
            <a:endParaRPr lang="en-US" sz="2400" dirty="0"/>
          </a:p>
          <a:p>
            <a:endParaRPr lang="en-US" sz="800" dirty="0"/>
          </a:p>
          <a:p>
            <a:r>
              <a:rPr lang="en-US" sz="2400" dirty="0"/>
              <a:t>Choice of optimal route (not necessarily the shortest) </a:t>
            </a:r>
          </a:p>
          <a:p>
            <a:endParaRPr lang="en-US" sz="800" dirty="0"/>
          </a:p>
          <a:p>
            <a:r>
              <a:rPr lang="en-US" sz="2400" dirty="0"/>
              <a:t>Douglas </a:t>
            </a:r>
            <a:r>
              <a:rPr lang="en-US" sz="2400" dirty="0" err="1"/>
              <a:t>Peuker</a:t>
            </a:r>
            <a:r>
              <a:rPr lang="en-US" sz="2400" dirty="0"/>
              <a:t> Algorithm</a:t>
            </a:r>
          </a:p>
          <a:p>
            <a:endParaRPr lang="en-US" sz="800" dirty="0"/>
          </a:p>
          <a:p>
            <a:r>
              <a:rPr lang="en-US" sz="2400" dirty="0"/>
              <a:t>Finding the optimal curve radius for each turn</a:t>
            </a:r>
          </a:p>
          <a:p>
            <a:endParaRPr lang="en-US" sz="800" dirty="0"/>
          </a:p>
          <a:p>
            <a:r>
              <a:rPr lang="en-US" sz="2400" dirty="0"/>
              <a:t>Calculation the robot’s speed for every route section based on the upper-limit </a:t>
            </a: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6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60898-F4C1-4C91-987A-3F54CB7C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4000" b="1" dirty="0" err="1"/>
              <a:t>RoboMaster</a:t>
            </a:r>
            <a:r>
              <a:rPr lang="en-US" sz="4000" b="1" dirty="0"/>
              <a:t> 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09EB-B391-44D2-839C-83EB773D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656" y="1567832"/>
            <a:ext cx="6671877" cy="46466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Controlling robot movement using its </a:t>
            </a:r>
            <a:r>
              <a:rPr lang="en-US" sz="2400" dirty="0" err="1">
                <a:latin typeface="Calibri" panose="020F0502020204030204" pitchFamily="34" charset="0"/>
              </a:rPr>
              <a:t>Mecanum</a:t>
            </a:r>
            <a:r>
              <a:rPr lang="en-US" sz="2400" dirty="0">
                <a:latin typeface="Calibri" panose="020F0502020204030204" pitchFamily="34" charset="0"/>
              </a:rPr>
              <a:t> Wheels</a:t>
            </a:r>
          </a:p>
          <a:p>
            <a:r>
              <a:rPr lang="en-US" sz="2400" dirty="0">
                <a:latin typeface="Calibri" panose="020F0502020204030204" pitchFamily="34" charset="0"/>
              </a:rPr>
              <a:t>Setting the rotation speed of each wheel to obtain pure rotation, pure translation or arc movement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1C3E349-9C31-40A2-8738-AA1DD089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498" y="3795914"/>
            <a:ext cx="2311943" cy="2120928"/>
          </a:xfrm>
          <a:prstGeom prst="rect">
            <a:avLst/>
          </a:prstGeom>
        </p:spPr>
      </p:pic>
      <p:pic>
        <p:nvPicPr>
          <p:cNvPr id="15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2DA2060-1C34-410C-AD27-1415CEDE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826" y="3930761"/>
            <a:ext cx="2113627" cy="198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8F132-CEE9-42A9-26C8-FAF8C4B7D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39" y="2403913"/>
            <a:ext cx="4455122" cy="38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3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F60898-F4C1-4C91-987A-3F54CB7C97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3467" y="1698171"/>
                <a:ext cx="3962061" cy="4516360"/>
              </a:xfrm>
            </p:spPr>
            <p:txBody>
              <a:bodyPr anchor="t">
                <a:normAutofit fontScale="90000"/>
              </a:bodyPr>
              <a:lstStyle/>
              <a:p>
                <a:pPr algn="ctr"/>
                <a:r>
                  <a:rPr lang="en-US" sz="4000" b="1" dirty="0"/>
                  <a:t>Robot Movement</a:t>
                </a:r>
                <a:br>
                  <a:rPr lang="en-US" sz="4000" b="1" dirty="0"/>
                </a:br>
                <a:br>
                  <a:rPr lang="en-US" sz="4000" b="1" dirty="0"/>
                </a:br>
                <a:r>
                  <a:rPr lang="en-US" b="1" dirty="0"/>
                  <a:t>Straight Segments</a:t>
                </a:r>
                <a:br>
                  <a:rPr lang="en-US" sz="4000" b="1" dirty="0"/>
                </a:br>
                <a:br>
                  <a:rPr lang="en-US" sz="4000" b="1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𝑟𝑝𝑚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</m:den>
                    </m:f>
                  </m:oMath>
                </a14:m>
                <a:r>
                  <a:rPr lang="en-US" sz="2800" dirty="0">
                    <a:latin typeface="Calibri" panose="020F0502020204030204" pitchFamily="34" charset="0"/>
                  </a:rPr>
                  <a:t> </a:t>
                </a:r>
                <a:br>
                  <a:rPr lang="en-US" sz="2800" dirty="0">
                    <a:latin typeface="Calibri" panose="020F0502020204030204" pitchFamily="34" charset="0"/>
                  </a:rPr>
                </a:br>
                <a:br>
                  <a:rPr lang="en-US" sz="2800" dirty="0">
                    <a:latin typeface="Calibri" panose="020F0502020204030204" pitchFamily="34" charset="0"/>
                  </a:rPr>
                </a:br>
                <a:r>
                  <a:rPr lang="en-US" sz="2800" b="1" dirty="0"/>
                  <a:t>M/S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sz="2800" b="1" dirty="0">
                    <a:sym typeface="Wingdings" panose="05000000000000000000" pitchFamily="2" charset="2"/>
                  </a:rPr>
                  <a:t> RPM</a:t>
                </a:r>
                <a:br>
                  <a:rPr lang="en-US" sz="4000" dirty="0">
                    <a:latin typeface="Calibri" panose="020F0502020204030204" pitchFamily="34" charset="0"/>
                  </a:rPr>
                </a:br>
                <a:endParaRPr lang="en-US" sz="4000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F60898-F4C1-4C91-987A-3F54CB7C9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3467" y="1698171"/>
                <a:ext cx="3962061" cy="4516360"/>
              </a:xfrm>
              <a:blipFill>
                <a:blip r:embed="rId2"/>
                <a:stretch>
                  <a:fillRect l="-3692" t="-3378" r="-3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09EB-B391-44D2-839C-83EB773D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567832"/>
            <a:ext cx="6478513" cy="46466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The challenge is to “glide” through speeds: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Sub-divide motion through each segment into smaller segments with different speeds</a:t>
            </a:r>
          </a:p>
          <a:p>
            <a:pPr marL="457200" lvl="1" indent="0">
              <a:buNone/>
            </a:pPr>
            <a:endParaRPr lang="en-US" sz="20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This is how we control acceleration: </a:t>
            </a: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DBABF90A-CC64-13DF-59EA-0113DC1B1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74" y="4582152"/>
            <a:ext cx="5619404" cy="17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8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60898-F4C1-4C91-987A-3F54CB7C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000" b="1" dirty="0"/>
              <a:t>Robot Movement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b="1" dirty="0"/>
              <a:t>Circular Arcs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dirty="0"/>
              <a:t>Physics FTW</a:t>
            </a: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br>
              <a:rPr lang="en-US" sz="3600" b="1" dirty="0"/>
            </a:br>
            <a:r>
              <a:rPr lang="en-US" sz="2200" dirty="0"/>
              <a:t>Credit to Shahar Simon</a:t>
            </a:r>
            <a:br>
              <a:rPr lang="en-US" sz="2800" dirty="0"/>
            </a:br>
            <a:r>
              <a:rPr lang="en-US" sz="2800" dirty="0"/>
              <a:t> 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09EB-B391-44D2-839C-83EB773D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567832"/>
            <a:ext cx="6478513" cy="46466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44522C5-1138-8BAE-1776-610CEC806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699" y="200561"/>
            <a:ext cx="1387567" cy="182212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FD2221CC-2DBC-E6D9-C123-56671A59D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668" y="2018273"/>
            <a:ext cx="1411627" cy="724609"/>
          </a:xfrm>
          <a:prstGeom prst="rect">
            <a:avLst/>
          </a:prstGeom>
        </p:spPr>
      </p:pic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85E59EBF-4A14-3D45-B2CE-BC8A76F3F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668" y="2717379"/>
            <a:ext cx="1411626" cy="1649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FA85B8-C773-D320-335B-DBB78A340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069" y="1386285"/>
            <a:ext cx="4663979" cy="2713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4C9068-3562-64E0-BF67-3BA2AEF7810C}"/>
                  </a:ext>
                </a:extLst>
              </p:cNvPr>
              <p:cNvSpPr txBox="1"/>
              <p:nvPr/>
            </p:nvSpPr>
            <p:spPr>
              <a:xfrm>
                <a:off x="3606502" y="5133460"/>
                <a:ext cx="4627117" cy="535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𝑟𝑝𝑚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4C9068-3562-64E0-BF67-3BA2AEF78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502" y="5133460"/>
                <a:ext cx="4627117" cy="535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105EB81-44E5-5508-C274-33A9415359D9}"/>
                  </a:ext>
                </a:extLst>
              </p:cNvPr>
              <p:cNvSpPr txBox="1"/>
              <p:nvPr/>
            </p:nvSpPr>
            <p:spPr>
              <a:xfrm>
                <a:off x="7361989" y="5097392"/>
                <a:ext cx="4627117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𝑎𝑠𝑖𝑛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𝑏𝑐𝑜𝑠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=…=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105EB81-44E5-5508-C274-33A941535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89" y="5097392"/>
                <a:ext cx="4627117" cy="525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25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09EB-B391-44D2-839C-83EB773D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567832"/>
            <a:ext cx="6478513" cy="46466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skiing&#10;&#10;Description automatically generated">
            <a:extLst>
              <a:ext uri="{FF2B5EF4-FFF2-40B4-BE49-F238E27FC236}">
                <a16:creationId xmlns:a16="http://schemas.microsoft.com/office/drawing/2014/main" id="{5FAD1A96-BDA5-D8FD-0445-03CC55951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1" b="14585"/>
          <a:stretch/>
        </p:blipFill>
        <p:spPr>
          <a:xfrm>
            <a:off x="1663686" y="3257800"/>
            <a:ext cx="8328180" cy="34655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9C0388-D168-D91E-399D-CA6B2667638A}"/>
              </a:ext>
            </a:extLst>
          </p:cNvPr>
          <p:cNvSpPr txBox="1">
            <a:spLocks/>
          </p:cNvSpPr>
          <p:nvPr/>
        </p:nvSpPr>
        <p:spPr>
          <a:xfrm>
            <a:off x="375243" y="1737283"/>
            <a:ext cx="4312847" cy="4516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Path Calculations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Configuration Graph</a:t>
            </a:r>
            <a:br>
              <a:rPr lang="en-US" sz="4000" b="1" dirty="0"/>
            </a:br>
            <a:br>
              <a:rPr lang="en-US" sz="4000" dirty="0">
                <a:latin typeface="Calibri" panose="020F0502020204030204" pitchFamily="34" charset="0"/>
              </a:rPr>
            </a:br>
            <a:endParaRPr lang="en-US" sz="4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BA1136-CDF0-E5CD-607B-FEA74EBF5A3A}"/>
              </a:ext>
            </a:extLst>
          </p:cNvPr>
          <p:cNvSpPr txBox="1">
            <a:spLocks/>
          </p:cNvSpPr>
          <p:nvPr/>
        </p:nvSpPr>
        <p:spPr>
          <a:xfrm>
            <a:off x="4801796" y="1285473"/>
            <a:ext cx="6478513" cy="4646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Sample points and connect to the k nearest neighbors if possible (collision detection)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Give less weight to wider angles, and use Dijkstra’s algorithm</a:t>
            </a: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913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6704</TotalTime>
  <Words>497</Words>
  <Application>Microsoft Office PowerPoint</Application>
  <PresentationFormat>Widescreen</PresentationFormat>
  <Paragraphs>108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“Don’t Drop the Package” Autonomous Forklift</vt:lpstr>
      <vt:lpstr>Project Goal</vt:lpstr>
      <vt:lpstr>Technical Details</vt:lpstr>
      <vt:lpstr>Achieving the Goal  Robot-wise </vt:lpstr>
      <vt:lpstr>Achieving the Goal  Path-wise</vt:lpstr>
      <vt:lpstr>RoboMaster API</vt:lpstr>
      <vt:lpstr>Robot Movement  Straight Segments  V=(rpm ∗ 2π ∗ r)/60   M/S ↔ RPM </vt:lpstr>
      <vt:lpstr>Robot Movement  Circular Arcs  Physics FTW    Credit to Shahar Simon  </vt:lpstr>
      <vt:lpstr>PowerPoint Presentation</vt:lpstr>
      <vt:lpstr>PowerPoint Presentation</vt:lpstr>
      <vt:lpstr>PowerPoint Presentation</vt:lpstr>
      <vt:lpstr>PowerPoint Presentation</vt:lpstr>
      <vt:lpstr>Future Potential Improvements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“Don’t Drop the Package” Autonomous Forklift</dc:title>
  <dc:creator>Guy Eisenberg</dc:creator>
  <cp:lastModifiedBy>Avigail Ben Eliyahu</cp:lastModifiedBy>
  <cp:revision>39</cp:revision>
  <dcterms:created xsi:type="dcterms:W3CDTF">2022-03-26T16:14:19Z</dcterms:created>
  <dcterms:modified xsi:type="dcterms:W3CDTF">2022-09-07T14:40:06Z</dcterms:modified>
</cp:coreProperties>
</file>